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56" r:id="rId5"/>
    <p:sldId id="258" r:id="rId6"/>
    <p:sldId id="268" r:id="rId7"/>
    <p:sldId id="269" r:id="rId8"/>
    <p:sldId id="271" r:id="rId9"/>
    <p:sldId id="260" r:id="rId10"/>
    <p:sldId id="261" r:id="rId1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p:cViewPr varScale="1">
        <p:scale>
          <a:sx n="82" d="100"/>
          <a:sy n="82" d="100"/>
        </p:scale>
        <p:origin x="720" y="4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8B786E-DF3D-41A5-867E-2D773582CCE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FF16DDF-521E-44DB-B133-76E411E5372F}">
      <dgm:prSet/>
      <dgm:spPr/>
      <dgm:t>
        <a:bodyPr/>
        <a:lstStyle/>
        <a:p>
          <a:r>
            <a:rPr lang="en-US"/>
            <a:t>Efficiency Gains: Self-checkout machines help customers make purchases fast and easily. The total shopping process becomes more efficient and time-saving by doing away with the need to wait in lengthy checkout lines. </a:t>
          </a:r>
        </a:p>
      </dgm:t>
    </dgm:pt>
    <dgm:pt modelId="{5A51CD02-EA85-4F60-B7D2-8F225E332CD7}" type="parTrans" cxnId="{36C5D18B-18FC-4F8E-9FF9-67D31C677913}">
      <dgm:prSet/>
      <dgm:spPr/>
      <dgm:t>
        <a:bodyPr/>
        <a:lstStyle/>
        <a:p>
          <a:endParaRPr lang="en-US"/>
        </a:p>
      </dgm:t>
    </dgm:pt>
    <dgm:pt modelId="{1F998811-98BE-42BC-AD3B-EB4CF060A2F0}" type="sibTrans" cxnId="{36C5D18B-18FC-4F8E-9FF9-67D31C677913}">
      <dgm:prSet/>
      <dgm:spPr/>
      <dgm:t>
        <a:bodyPr/>
        <a:lstStyle/>
        <a:p>
          <a:endParaRPr lang="en-US"/>
        </a:p>
      </dgm:t>
    </dgm:pt>
    <dgm:pt modelId="{F7B30402-4604-4833-946A-A14804E33ECC}">
      <dgm:prSet/>
      <dgm:spPr/>
      <dgm:t>
        <a:bodyPr/>
        <a:lstStyle/>
        <a:p>
          <a:r>
            <a:rPr lang="en-US"/>
            <a:t>Reduced Wait Times: Self-checkout allows customers to skip lengthy lines at traditional checkout counters, especially during busy shopping times. Increased client satisfaction and return business result from this.</a:t>
          </a:r>
        </a:p>
      </dgm:t>
    </dgm:pt>
    <dgm:pt modelId="{C7CB114E-DA76-4451-A298-0A9AD12396E3}" type="parTrans" cxnId="{D99639DC-E9D4-429C-AB1F-4A18A5EE4FBE}">
      <dgm:prSet/>
      <dgm:spPr/>
      <dgm:t>
        <a:bodyPr/>
        <a:lstStyle/>
        <a:p>
          <a:endParaRPr lang="en-US"/>
        </a:p>
      </dgm:t>
    </dgm:pt>
    <dgm:pt modelId="{1930ECB0-3C6A-4E43-9D48-6F46242516B4}" type="sibTrans" cxnId="{D99639DC-E9D4-429C-AB1F-4A18A5EE4FBE}">
      <dgm:prSet/>
      <dgm:spPr/>
      <dgm:t>
        <a:bodyPr/>
        <a:lstStyle/>
        <a:p>
          <a:endParaRPr lang="en-US"/>
        </a:p>
      </dgm:t>
    </dgm:pt>
    <dgm:pt modelId="{26449530-1BB6-4AD9-9707-BECD80B76151}">
      <dgm:prSet/>
      <dgm:spPr/>
      <dgm:t>
        <a:bodyPr/>
        <a:lstStyle/>
        <a:p>
          <a:r>
            <a:rPr lang="en-US"/>
            <a:t>Savings: By automating the checkout procedure, companies can eliminate the need for additional cashiers, which could save money on </a:t>
          </a:r>
          <a:r>
            <a:rPr lang="tr-TR"/>
            <a:t>labor</a:t>
          </a:r>
          <a:r>
            <a:rPr lang="en-US"/>
            <a:t> costs. This might be very helpful for companies with limited resources.</a:t>
          </a:r>
        </a:p>
      </dgm:t>
    </dgm:pt>
    <dgm:pt modelId="{FFE99847-A1CA-479D-AF0A-75EE09EFE5E5}" type="parTrans" cxnId="{7D97336C-9B52-4475-8F61-2E29A5464C6B}">
      <dgm:prSet/>
      <dgm:spPr/>
      <dgm:t>
        <a:bodyPr/>
        <a:lstStyle/>
        <a:p>
          <a:endParaRPr lang="en-US"/>
        </a:p>
      </dgm:t>
    </dgm:pt>
    <dgm:pt modelId="{972DCFE9-CE05-4648-82B2-F23D4EBD479D}" type="sibTrans" cxnId="{7D97336C-9B52-4475-8F61-2E29A5464C6B}">
      <dgm:prSet/>
      <dgm:spPr/>
      <dgm:t>
        <a:bodyPr/>
        <a:lstStyle/>
        <a:p>
          <a:endParaRPr lang="en-US"/>
        </a:p>
      </dgm:t>
    </dgm:pt>
    <dgm:pt modelId="{44FAE837-729C-4BCA-B105-DBBA661461D2}">
      <dgm:prSet/>
      <dgm:spPr/>
      <dgm:t>
        <a:bodyPr/>
        <a:lstStyle/>
        <a:p>
          <a:r>
            <a:rPr lang="en-US"/>
            <a:t>24/7 Accessibility: Some self-checkout systems are able to run after regular business hours, enabling customers to make purchases even when conventional checkout lanes are closed.</a:t>
          </a:r>
        </a:p>
      </dgm:t>
    </dgm:pt>
    <dgm:pt modelId="{C665EBEA-8DA8-46CC-92AA-237FC63B0471}" type="parTrans" cxnId="{5AAE107D-FC47-4FB2-998A-3B5D42280194}">
      <dgm:prSet/>
      <dgm:spPr/>
      <dgm:t>
        <a:bodyPr/>
        <a:lstStyle/>
        <a:p>
          <a:endParaRPr lang="en-US"/>
        </a:p>
      </dgm:t>
    </dgm:pt>
    <dgm:pt modelId="{5B29AC88-4ED5-4FB5-83C6-925E75373B41}" type="sibTrans" cxnId="{5AAE107D-FC47-4FB2-998A-3B5D42280194}">
      <dgm:prSet/>
      <dgm:spPr/>
      <dgm:t>
        <a:bodyPr/>
        <a:lstStyle/>
        <a:p>
          <a:endParaRPr lang="en-US"/>
        </a:p>
      </dgm:t>
    </dgm:pt>
    <dgm:pt modelId="{2162F42E-126C-4631-A26B-2C5BD8ADE8C1}" type="pres">
      <dgm:prSet presAssocID="{EF8B786E-DF3D-41A5-867E-2D773582CCE0}" presName="root" presStyleCnt="0">
        <dgm:presLayoutVars>
          <dgm:dir/>
          <dgm:resizeHandles val="exact"/>
        </dgm:presLayoutVars>
      </dgm:prSet>
      <dgm:spPr/>
    </dgm:pt>
    <dgm:pt modelId="{284B6112-1C85-4F42-9117-AC6568849A97}" type="pres">
      <dgm:prSet presAssocID="{6FF16DDF-521E-44DB-B133-76E411E5372F}" presName="compNode" presStyleCnt="0"/>
      <dgm:spPr/>
    </dgm:pt>
    <dgm:pt modelId="{B2D58455-5F0E-4DAC-8B50-7B9619FB69F7}" type="pres">
      <dgm:prSet presAssocID="{6FF16DDF-521E-44DB-B133-76E411E5372F}" presName="bgRect" presStyleLbl="bgShp" presStyleIdx="0" presStyleCnt="4"/>
      <dgm:spPr/>
    </dgm:pt>
    <dgm:pt modelId="{EB507FF6-CA50-4648-8451-2CD519DA04FE}" type="pres">
      <dgm:prSet presAssocID="{6FF16DDF-521E-44DB-B133-76E411E537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1E0C962D-9168-43B3-9659-23CFCC625E55}" type="pres">
      <dgm:prSet presAssocID="{6FF16DDF-521E-44DB-B133-76E411E5372F}" presName="spaceRect" presStyleCnt="0"/>
      <dgm:spPr/>
    </dgm:pt>
    <dgm:pt modelId="{950C88FE-2779-495D-8A7E-A7A0747549A2}" type="pres">
      <dgm:prSet presAssocID="{6FF16DDF-521E-44DB-B133-76E411E5372F}" presName="parTx" presStyleLbl="revTx" presStyleIdx="0" presStyleCnt="4">
        <dgm:presLayoutVars>
          <dgm:chMax val="0"/>
          <dgm:chPref val="0"/>
        </dgm:presLayoutVars>
      </dgm:prSet>
      <dgm:spPr/>
    </dgm:pt>
    <dgm:pt modelId="{006B9201-8E39-421F-B45C-78461F471D58}" type="pres">
      <dgm:prSet presAssocID="{1F998811-98BE-42BC-AD3B-EB4CF060A2F0}" presName="sibTrans" presStyleCnt="0"/>
      <dgm:spPr/>
    </dgm:pt>
    <dgm:pt modelId="{9C1FD28C-D8FA-461C-9BD0-802CF79A9804}" type="pres">
      <dgm:prSet presAssocID="{F7B30402-4604-4833-946A-A14804E33ECC}" presName="compNode" presStyleCnt="0"/>
      <dgm:spPr/>
    </dgm:pt>
    <dgm:pt modelId="{AB3D70F8-3379-4E85-A70B-397ED0A34683}" type="pres">
      <dgm:prSet presAssocID="{F7B30402-4604-4833-946A-A14804E33ECC}" presName="bgRect" presStyleLbl="bgShp" presStyleIdx="1" presStyleCnt="4"/>
      <dgm:spPr/>
    </dgm:pt>
    <dgm:pt modelId="{88CEE510-CA1C-47E7-87C9-01535CEB7515}" type="pres">
      <dgm:prSet presAssocID="{F7B30402-4604-4833-946A-A14804E33E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gister"/>
        </a:ext>
      </dgm:extLst>
    </dgm:pt>
    <dgm:pt modelId="{330F64A1-0AFF-4895-84C8-C73AA0A79165}" type="pres">
      <dgm:prSet presAssocID="{F7B30402-4604-4833-946A-A14804E33ECC}" presName="spaceRect" presStyleCnt="0"/>
      <dgm:spPr/>
    </dgm:pt>
    <dgm:pt modelId="{20E4D70E-E489-41CE-BF21-8EA1510B65E0}" type="pres">
      <dgm:prSet presAssocID="{F7B30402-4604-4833-946A-A14804E33ECC}" presName="parTx" presStyleLbl="revTx" presStyleIdx="1" presStyleCnt="4">
        <dgm:presLayoutVars>
          <dgm:chMax val="0"/>
          <dgm:chPref val="0"/>
        </dgm:presLayoutVars>
      </dgm:prSet>
      <dgm:spPr/>
    </dgm:pt>
    <dgm:pt modelId="{4E86DD35-5D42-4563-99AB-479BB0353C93}" type="pres">
      <dgm:prSet presAssocID="{1930ECB0-3C6A-4E43-9D48-6F46242516B4}" presName="sibTrans" presStyleCnt="0"/>
      <dgm:spPr/>
    </dgm:pt>
    <dgm:pt modelId="{F5183A69-2EED-45DA-B921-280DA0A5149F}" type="pres">
      <dgm:prSet presAssocID="{26449530-1BB6-4AD9-9707-BECD80B76151}" presName="compNode" presStyleCnt="0"/>
      <dgm:spPr/>
    </dgm:pt>
    <dgm:pt modelId="{3CE7E03F-AF27-4546-80AA-5302256279BF}" type="pres">
      <dgm:prSet presAssocID="{26449530-1BB6-4AD9-9707-BECD80B76151}" presName="bgRect" presStyleLbl="bgShp" presStyleIdx="2" presStyleCnt="4"/>
      <dgm:spPr/>
    </dgm:pt>
    <dgm:pt modelId="{D3CFCF4D-0FA7-49BB-AE3D-B60E4373505B}" type="pres">
      <dgm:prSet presAssocID="{26449530-1BB6-4AD9-9707-BECD80B761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ggy Bank"/>
        </a:ext>
      </dgm:extLst>
    </dgm:pt>
    <dgm:pt modelId="{92E9C22F-5992-429C-81C2-C024C141E45B}" type="pres">
      <dgm:prSet presAssocID="{26449530-1BB6-4AD9-9707-BECD80B76151}" presName="spaceRect" presStyleCnt="0"/>
      <dgm:spPr/>
    </dgm:pt>
    <dgm:pt modelId="{E57CC541-D6E0-4569-9BFD-77B7E2B15C8B}" type="pres">
      <dgm:prSet presAssocID="{26449530-1BB6-4AD9-9707-BECD80B76151}" presName="parTx" presStyleLbl="revTx" presStyleIdx="2" presStyleCnt="4">
        <dgm:presLayoutVars>
          <dgm:chMax val="0"/>
          <dgm:chPref val="0"/>
        </dgm:presLayoutVars>
      </dgm:prSet>
      <dgm:spPr/>
    </dgm:pt>
    <dgm:pt modelId="{61F7F2F6-6BF7-4804-89FC-4A7E96415B4A}" type="pres">
      <dgm:prSet presAssocID="{972DCFE9-CE05-4648-82B2-F23D4EBD479D}" presName="sibTrans" presStyleCnt="0"/>
      <dgm:spPr/>
    </dgm:pt>
    <dgm:pt modelId="{1895E680-03A2-47A2-8541-138DAE32CC95}" type="pres">
      <dgm:prSet presAssocID="{44FAE837-729C-4BCA-B105-DBBA661461D2}" presName="compNode" presStyleCnt="0"/>
      <dgm:spPr/>
    </dgm:pt>
    <dgm:pt modelId="{0EE82226-BD43-4921-8E15-740C91B991AC}" type="pres">
      <dgm:prSet presAssocID="{44FAE837-729C-4BCA-B105-DBBA661461D2}" presName="bgRect" presStyleLbl="bgShp" presStyleIdx="3" presStyleCnt="4"/>
      <dgm:spPr/>
    </dgm:pt>
    <dgm:pt modelId="{6FAB4C8F-EC7B-4BCC-A58E-D9A7EB6190DC}" type="pres">
      <dgm:prSet presAssocID="{44FAE837-729C-4BCA-B105-DBBA661461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osk"/>
        </a:ext>
      </dgm:extLst>
    </dgm:pt>
    <dgm:pt modelId="{F356345C-3BE6-4BA1-B794-01EC3BBDCD88}" type="pres">
      <dgm:prSet presAssocID="{44FAE837-729C-4BCA-B105-DBBA661461D2}" presName="spaceRect" presStyleCnt="0"/>
      <dgm:spPr/>
    </dgm:pt>
    <dgm:pt modelId="{6E38915F-E5BD-4390-AA6F-93E704BA5CF4}" type="pres">
      <dgm:prSet presAssocID="{44FAE837-729C-4BCA-B105-DBBA661461D2}" presName="parTx" presStyleLbl="revTx" presStyleIdx="3" presStyleCnt="4">
        <dgm:presLayoutVars>
          <dgm:chMax val="0"/>
          <dgm:chPref val="0"/>
        </dgm:presLayoutVars>
      </dgm:prSet>
      <dgm:spPr/>
    </dgm:pt>
  </dgm:ptLst>
  <dgm:cxnLst>
    <dgm:cxn modelId="{80337710-5906-437C-B772-3C7F91CA005F}" type="presOf" srcId="{26449530-1BB6-4AD9-9707-BECD80B76151}" destId="{E57CC541-D6E0-4569-9BFD-77B7E2B15C8B}" srcOrd="0" destOrd="0" presId="urn:microsoft.com/office/officeart/2018/2/layout/IconVerticalSolidList"/>
    <dgm:cxn modelId="{4F598349-AB82-4B79-8BBE-AC714B15688C}" type="presOf" srcId="{6FF16DDF-521E-44DB-B133-76E411E5372F}" destId="{950C88FE-2779-495D-8A7E-A7A0747549A2}" srcOrd="0" destOrd="0" presId="urn:microsoft.com/office/officeart/2018/2/layout/IconVerticalSolidList"/>
    <dgm:cxn modelId="{7D97336C-9B52-4475-8F61-2E29A5464C6B}" srcId="{EF8B786E-DF3D-41A5-867E-2D773582CCE0}" destId="{26449530-1BB6-4AD9-9707-BECD80B76151}" srcOrd="2" destOrd="0" parTransId="{FFE99847-A1CA-479D-AF0A-75EE09EFE5E5}" sibTransId="{972DCFE9-CE05-4648-82B2-F23D4EBD479D}"/>
    <dgm:cxn modelId="{5AAE107D-FC47-4FB2-998A-3B5D42280194}" srcId="{EF8B786E-DF3D-41A5-867E-2D773582CCE0}" destId="{44FAE837-729C-4BCA-B105-DBBA661461D2}" srcOrd="3" destOrd="0" parTransId="{C665EBEA-8DA8-46CC-92AA-237FC63B0471}" sibTransId="{5B29AC88-4ED5-4FB5-83C6-925E75373B41}"/>
    <dgm:cxn modelId="{36C5D18B-18FC-4F8E-9FF9-67D31C677913}" srcId="{EF8B786E-DF3D-41A5-867E-2D773582CCE0}" destId="{6FF16DDF-521E-44DB-B133-76E411E5372F}" srcOrd="0" destOrd="0" parTransId="{5A51CD02-EA85-4F60-B7D2-8F225E332CD7}" sibTransId="{1F998811-98BE-42BC-AD3B-EB4CF060A2F0}"/>
    <dgm:cxn modelId="{77C90B9F-0F83-4947-80D8-E7095F2D2382}" type="presOf" srcId="{44FAE837-729C-4BCA-B105-DBBA661461D2}" destId="{6E38915F-E5BD-4390-AA6F-93E704BA5CF4}" srcOrd="0" destOrd="0" presId="urn:microsoft.com/office/officeart/2018/2/layout/IconVerticalSolidList"/>
    <dgm:cxn modelId="{D99639DC-E9D4-429C-AB1F-4A18A5EE4FBE}" srcId="{EF8B786E-DF3D-41A5-867E-2D773582CCE0}" destId="{F7B30402-4604-4833-946A-A14804E33ECC}" srcOrd="1" destOrd="0" parTransId="{C7CB114E-DA76-4451-A298-0A9AD12396E3}" sibTransId="{1930ECB0-3C6A-4E43-9D48-6F46242516B4}"/>
    <dgm:cxn modelId="{3F000DFC-FA02-49BA-84A5-4F6C661F926F}" type="presOf" srcId="{EF8B786E-DF3D-41A5-867E-2D773582CCE0}" destId="{2162F42E-126C-4631-A26B-2C5BD8ADE8C1}" srcOrd="0" destOrd="0" presId="urn:microsoft.com/office/officeart/2018/2/layout/IconVerticalSolidList"/>
    <dgm:cxn modelId="{04A75EFC-C80A-43B1-B472-E53EBF3229FB}" type="presOf" srcId="{F7B30402-4604-4833-946A-A14804E33ECC}" destId="{20E4D70E-E489-41CE-BF21-8EA1510B65E0}" srcOrd="0" destOrd="0" presId="urn:microsoft.com/office/officeart/2018/2/layout/IconVerticalSolidList"/>
    <dgm:cxn modelId="{44E35CE1-AD53-4664-BA64-CE4830F97864}" type="presParOf" srcId="{2162F42E-126C-4631-A26B-2C5BD8ADE8C1}" destId="{284B6112-1C85-4F42-9117-AC6568849A97}" srcOrd="0" destOrd="0" presId="urn:microsoft.com/office/officeart/2018/2/layout/IconVerticalSolidList"/>
    <dgm:cxn modelId="{07DA8CBD-43F0-47D6-8322-2116106BC5D3}" type="presParOf" srcId="{284B6112-1C85-4F42-9117-AC6568849A97}" destId="{B2D58455-5F0E-4DAC-8B50-7B9619FB69F7}" srcOrd="0" destOrd="0" presId="urn:microsoft.com/office/officeart/2018/2/layout/IconVerticalSolidList"/>
    <dgm:cxn modelId="{65EDD9CE-4788-469B-8418-CB777072449E}" type="presParOf" srcId="{284B6112-1C85-4F42-9117-AC6568849A97}" destId="{EB507FF6-CA50-4648-8451-2CD519DA04FE}" srcOrd="1" destOrd="0" presId="urn:microsoft.com/office/officeart/2018/2/layout/IconVerticalSolidList"/>
    <dgm:cxn modelId="{671399CF-D016-4BCE-9A6B-97EE02E478BE}" type="presParOf" srcId="{284B6112-1C85-4F42-9117-AC6568849A97}" destId="{1E0C962D-9168-43B3-9659-23CFCC625E55}" srcOrd="2" destOrd="0" presId="urn:microsoft.com/office/officeart/2018/2/layout/IconVerticalSolidList"/>
    <dgm:cxn modelId="{A916C83E-D5C2-4527-8260-69777DF24A46}" type="presParOf" srcId="{284B6112-1C85-4F42-9117-AC6568849A97}" destId="{950C88FE-2779-495D-8A7E-A7A0747549A2}" srcOrd="3" destOrd="0" presId="urn:microsoft.com/office/officeart/2018/2/layout/IconVerticalSolidList"/>
    <dgm:cxn modelId="{C293F64C-4B69-49F8-82F1-AAEDC4AEA6F0}" type="presParOf" srcId="{2162F42E-126C-4631-A26B-2C5BD8ADE8C1}" destId="{006B9201-8E39-421F-B45C-78461F471D58}" srcOrd="1" destOrd="0" presId="urn:microsoft.com/office/officeart/2018/2/layout/IconVerticalSolidList"/>
    <dgm:cxn modelId="{B8645F66-E77D-4A6F-9131-E929B6638C14}" type="presParOf" srcId="{2162F42E-126C-4631-A26B-2C5BD8ADE8C1}" destId="{9C1FD28C-D8FA-461C-9BD0-802CF79A9804}" srcOrd="2" destOrd="0" presId="urn:microsoft.com/office/officeart/2018/2/layout/IconVerticalSolidList"/>
    <dgm:cxn modelId="{18806727-B2A4-4F8B-8743-FB5FFCC712D7}" type="presParOf" srcId="{9C1FD28C-D8FA-461C-9BD0-802CF79A9804}" destId="{AB3D70F8-3379-4E85-A70B-397ED0A34683}" srcOrd="0" destOrd="0" presId="urn:microsoft.com/office/officeart/2018/2/layout/IconVerticalSolidList"/>
    <dgm:cxn modelId="{271F4C44-9F9D-459B-AFFE-516CA3967835}" type="presParOf" srcId="{9C1FD28C-D8FA-461C-9BD0-802CF79A9804}" destId="{88CEE510-CA1C-47E7-87C9-01535CEB7515}" srcOrd="1" destOrd="0" presId="urn:microsoft.com/office/officeart/2018/2/layout/IconVerticalSolidList"/>
    <dgm:cxn modelId="{01B192BC-40C0-4890-9809-B947795F256E}" type="presParOf" srcId="{9C1FD28C-D8FA-461C-9BD0-802CF79A9804}" destId="{330F64A1-0AFF-4895-84C8-C73AA0A79165}" srcOrd="2" destOrd="0" presId="urn:microsoft.com/office/officeart/2018/2/layout/IconVerticalSolidList"/>
    <dgm:cxn modelId="{49804617-3029-4CF6-93AA-13BB3FDADDC7}" type="presParOf" srcId="{9C1FD28C-D8FA-461C-9BD0-802CF79A9804}" destId="{20E4D70E-E489-41CE-BF21-8EA1510B65E0}" srcOrd="3" destOrd="0" presId="urn:microsoft.com/office/officeart/2018/2/layout/IconVerticalSolidList"/>
    <dgm:cxn modelId="{E10170B6-3BBD-4775-918F-8A44B92C3A81}" type="presParOf" srcId="{2162F42E-126C-4631-A26B-2C5BD8ADE8C1}" destId="{4E86DD35-5D42-4563-99AB-479BB0353C93}" srcOrd="3" destOrd="0" presId="urn:microsoft.com/office/officeart/2018/2/layout/IconVerticalSolidList"/>
    <dgm:cxn modelId="{0AFA48BF-F012-4294-81C4-2A2DE643A60A}" type="presParOf" srcId="{2162F42E-126C-4631-A26B-2C5BD8ADE8C1}" destId="{F5183A69-2EED-45DA-B921-280DA0A5149F}" srcOrd="4" destOrd="0" presId="urn:microsoft.com/office/officeart/2018/2/layout/IconVerticalSolidList"/>
    <dgm:cxn modelId="{1CE74483-4C2E-41AE-A69C-7059C17096F6}" type="presParOf" srcId="{F5183A69-2EED-45DA-B921-280DA0A5149F}" destId="{3CE7E03F-AF27-4546-80AA-5302256279BF}" srcOrd="0" destOrd="0" presId="urn:microsoft.com/office/officeart/2018/2/layout/IconVerticalSolidList"/>
    <dgm:cxn modelId="{D1794B76-039E-4685-A13E-0AF634CCAAB4}" type="presParOf" srcId="{F5183A69-2EED-45DA-B921-280DA0A5149F}" destId="{D3CFCF4D-0FA7-49BB-AE3D-B60E4373505B}" srcOrd="1" destOrd="0" presId="urn:microsoft.com/office/officeart/2018/2/layout/IconVerticalSolidList"/>
    <dgm:cxn modelId="{9307F209-FBED-4A70-A9B7-DCCB8F8B8121}" type="presParOf" srcId="{F5183A69-2EED-45DA-B921-280DA0A5149F}" destId="{92E9C22F-5992-429C-81C2-C024C141E45B}" srcOrd="2" destOrd="0" presId="urn:microsoft.com/office/officeart/2018/2/layout/IconVerticalSolidList"/>
    <dgm:cxn modelId="{A670C2A2-2916-44CC-B072-2A3D7B4BFDF6}" type="presParOf" srcId="{F5183A69-2EED-45DA-B921-280DA0A5149F}" destId="{E57CC541-D6E0-4569-9BFD-77B7E2B15C8B}" srcOrd="3" destOrd="0" presId="urn:microsoft.com/office/officeart/2018/2/layout/IconVerticalSolidList"/>
    <dgm:cxn modelId="{B3DE5BFF-B966-49A9-BBDE-60EB839C2FCF}" type="presParOf" srcId="{2162F42E-126C-4631-A26B-2C5BD8ADE8C1}" destId="{61F7F2F6-6BF7-4804-89FC-4A7E96415B4A}" srcOrd="5" destOrd="0" presId="urn:microsoft.com/office/officeart/2018/2/layout/IconVerticalSolidList"/>
    <dgm:cxn modelId="{70FF982B-BBE1-49E6-BDE3-DCC8F1BA1049}" type="presParOf" srcId="{2162F42E-126C-4631-A26B-2C5BD8ADE8C1}" destId="{1895E680-03A2-47A2-8541-138DAE32CC95}" srcOrd="6" destOrd="0" presId="urn:microsoft.com/office/officeart/2018/2/layout/IconVerticalSolidList"/>
    <dgm:cxn modelId="{2E910120-CC4E-4719-8B91-D8E8A8EDD2BF}" type="presParOf" srcId="{1895E680-03A2-47A2-8541-138DAE32CC95}" destId="{0EE82226-BD43-4921-8E15-740C91B991AC}" srcOrd="0" destOrd="0" presId="urn:microsoft.com/office/officeart/2018/2/layout/IconVerticalSolidList"/>
    <dgm:cxn modelId="{77DF9027-FD52-410A-B3FE-5FE94E0965AA}" type="presParOf" srcId="{1895E680-03A2-47A2-8541-138DAE32CC95}" destId="{6FAB4C8F-EC7B-4BCC-A58E-D9A7EB6190DC}" srcOrd="1" destOrd="0" presId="urn:microsoft.com/office/officeart/2018/2/layout/IconVerticalSolidList"/>
    <dgm:cxn modelId="{B1BCAB26-848B-4C61-AD27-B6D37E2ED430}" type="presParOf" srcId="{1895E680-03A2-47A2-8541-138DAE32CC95}" destId="{F356345C-3BE6-4BA1-B794-01EC3BBDCD88}" srcOrd="2" destOrd="0" presId="urn:microsoft.com/office/officeart/2018/2/layout/IconVerticalSolidList"/>
    <dgm:cxn modelId="{BF0F3ED4-ADB1-491A-87D5-6543D9F502D0}" type="presParOf" srcId="{1895E680-03A2-47A2-8541-138DAE32CC95}" destId="{6E38915F-E5BD-4390-AA6F-93E704BA5CF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58455-5F0E-4DAC-8B50-7B9619FB69F7}">
      <dsp:nvSpPr>
        <dsp:cNvPr id="0" name=""/>
        <dsp:cNvSpPr/>
      </dsp:nvSpPr>
      <dsp:spPr>
        <a:xfrm>
          <a:off x="0" y="1897"/>
          <a:ext cx="9751059" cy="9617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507FF6-CA50-4648-8451-2CD519DA04FE}">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0C88FE-2779-495D-8A7E-A7A0747549A2}">
      <dsp:nvSpPr>
        <dsp:cNvPr id="0" name=""/>
        <dsp:cNvSpPr/>
      </dsp:nvSpPr>
      <dsp:spPr>
        <a:xfrm>
          <a:off x="1110795" y="1897"/>
          <a:ext cx="864026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kern="1200"/>
            <a:t>Efficiency Gains: Self-checkout machines help customers make purchases fast and easily. The total shopping process becomes more efficient and time-saving by doing away with the need to wait in lengthy checkout lines. </a:t>
          </a:r>
        </a:p>
      </dsp:txBody>
      <dsp:txXfrm>
        <a:off x="1110795" y="1897"/>
        <a:ext cx="8640264" cy="961727"/>
      </dsp:txXfrm>
    </dsp:sp>
    <dsp:sp modelId="{AB3D70F8-3379-4E85-A70B-397ED0A34683}">
      <dsp:nvSpPr>
        <dsp:cNvPr id="0" name=""/>
        <dsp:cNvSpPr/>
      </dsp:nvSpPr>
      <dsp:spPr>
        <a:xfrm>
          <a:off x="0" y="1204056"/>
          <a:ext cx="9751059" cy="9617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E510-CA1C-47E7-87C9-01535CEB7515}">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E4D70E-E489-41CE-BF21-8EA1510B65E0}">
      <dsp:nvSpPr>
        <dsp:cNvPr id="0" name=""/>
        <dsp:cNvSpPr/>
      </dsp:nvSpPr>
      <dsp:spPr>
        <a:xfrm>
          <a:off x="1110795" y="1204056"/>
          <a:ext cx="864026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kern="1200"/>
            <a:t>Reduced Wait Times: Self-checkout allows customers to skip lengthy lines at traditional checkout counters, especially during busy shopping times. Increased client satisfaction and return business result from this.</a:t>
          </a:r>
        </a:p>
      </dsp:txBody>
      <dsp:txXfrm>
        <a:off x="1110795" y="1204056"/>
        <a:ext cx="8640264" cy="961727"/>
      </dsp:txXfrm>
    </dsp:sp>
    <dsp:sp modelId="{3CE7E03F-AF27-4546-80AA-5302256279BF}">
      <dsp:nvSpPr>
        <dsp:cNvPr id="0" name=""/>
        <dsp:cNvSpPr/>
      </dsp:nvSpPr>
      <dsp:spPr>
        <a:xfrm>
          <a:off x="0" y="2406215"/>
          <a:ext cx="9751059" cy="9617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CFCF4D-0FA7-49BB-AE3D-B60E4373505B}">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7CC541-D6E0-4569-9BFD-77B7E2B15C8B}">
      <dsp:nvSpPr>
        <dsp:cNvPr id="0" name=""/>
        <dsp:cNvSpPr/>
      </dsp:nvSpPr>
      <dsp:spPr>
        <a:xfrm>
          <a:off x="1110795" y="2406215"/>
          <a:ext cx="864026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kern="1200"/>
            <a:t>Savings: By automating the checkout procedure, companies can eliminate the need for additional cashiers, which could save money on </a:t>
          </a:r>
          <a:r>
            <a:rPr lang="tr-TR" sz="1800" kern="1200"/>
            <a:t>labor</a:t>
          </a:r>
          <a:r>
            <a:rPr lang="en-US" sz="1800" kern="1200"/>
            <a:t> costs. This might be very helpful for companies with limited resources.</a:t>
          </a:r>
        </a:p>
      </dsp:txBody>
      <dsp:txXfrm>
        <a:off x="1110795" y="2406215"/>
        <a:ext cx="8640264" cy="961727"/>
      </dsp:txXfrm>
    </dsp:sp>
    <dsp:sp modelId="{0EE82226-BD43-4921-8E15-740C91B991AC}">
      <dsp:nvSpPr>
        <dsp:cNvPr id="0" name=""/>
        <dsp:cNvSpPr/>
      </dsp:nvSpPr>
      <dsp:spPr>
        <a:xfrm>
          <a:off x="0" y="3608375"/>
          <a:ext cx="9751059" cy="9617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AB4C8F-EC7B-4BCC-A58E-D9A7EB6190DC}">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38915F-E5BD-4390-AA6F-93E704BA5CF4}">
      <dsp:nvSpPr>
        <dsp:cNvPr id="0" name=""/>
        <dsp:cNvSpPr/>
      </dsp:nvSpPr>
      <dsp:spPr>
        <a:xfrm>
          <a:off x="1110795" y="3608375"/>
          <a:ext cx="864026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kern="1200"/>
            <a:t>24/7 Accessibility: Some self-checkout systems are able to run after regular business hours, enabling customers to make purchases even when conventional checkout lanes are closed.</a:t>
          </a:r>
        </a:p>
      </dsp:txBody>
      <dsp:txXfrm>
        <a:off x="1110795" y="3608375"/>
        <a:ext cx="8640264" cy="9617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7/23/2023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7/23/2023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209051-6E81-43E8-9099-FF6A0C3DCFE8}" type="datetime1">
              <a:rPr lang="en-US"/>
              <a:t>7/23/2023</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CEAB04-7709-4C1E-A61A-74684A0170FC}" type="datetime1">
              <a:rPr lang="en-US"/>
              <a:t>7/23/2023</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79BD0D-E0B1-4CED-AC65-708AC79EB9CD}" type="datetime1">
              <a:rPr lang="en-US"/>
              <a:t>7/23/2023</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C3EA6D-DF0B-4D4B-B359-5F1D1D0E30A4}" type="datetime1">
              <a:rPr lang="en-US"/>
              <a:t>7/23/2023</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6"/>
            <a:ext cx="12188825"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77EDB99-15BC-4479-BAC5-1E502E66917A}" type="datetime1">
              <a:rPr lang="en-US"/>
              <a:t>7/23/2023</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067C2A3-CD19-48AB-9F64-ECCF75182EDD}" type="datetime1">
              <a:rPr lang="en-US"/>
              <a:t>7/23/2023</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63E8C1-7C87-4705-AB97-8CD17D208E3F}" type="datetime1">
              <a:rPr lang="en-US"/>
              <a:t>7/23/2023</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20C624E-DF92-4841-B9B9-DD11AA239B85}" type="datetime1">
              <a:rPr lang="en-US"/>
              <a:t>7/23/2023</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FBDA3AE1-4360-4D5B-BDBC-656B872DD533}" type="datetime1">
              <a:rPr lang="en-US"/>
              <a:t>7/23/2023</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0990708-46A4-4851-883E-8DFB8939107E}" type="datetime1">
              <a:rPr lang="en-US"/>
              <a:t>7/23/2023</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E88EFFC-86AE-4294-A319-CAFC2651994B}" type="datetime1">
              <a:rPr lang="en-US"/>
              <a:t>7/23/2023</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6"/>
            <a:ext cx="12188825"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r>
              <a:rPr lang="en-US" dirty="0"/>
              <a:t>Add a footer</a:t>
            </a:r>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7/23/2023</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a:solidFill>
                  <a:schemeClr val="accent1"/>
                </a:solidFill>
              </a:rPr>
              <a:t>Scan, bag, and go – </a:t>
            </a:r>
            <a:r>
              <a:rPr lang="tr-TR" sz="3600">
                <a:solidFill>
                  <a:schemeClr val="accent1"/>
                </a:solidFill>
              </a:rPr>
              <a:t>self-checkout</a:t>
            </a:r>
            <a:r>
              <a:rPr lang="en-US" sz="3600">
                <a:solidFill>
                  <a:schemeClr val="accent1"/>
                </a:solidFill>
              </a:rPr>
              <a:t> made easy</a:t>
            </a:r>
            <a:r>
              <a:rPr lang="en-US"/>
              <a:t>.</a:t>
            </a:r>
            <a:endParaRPr lang="en-US" dirty="0"/>
          </a:p>
        </p:txBody>
      </p:sp>
      <p:sp>
        <p:nvSpPr>
          <p:cNvPr id="3" name="Subtitle 2"/>
          <p:cNvSpPr>
            <a:spLocks noGrp="1"/>
          </p:cNvSpPr>
          <p:nvPr>
            <p:ph type="subTitle" idx="1"/>
          </p:nvPr>
        </p:nvSpPr>
        <p:spPr/>
        <p:txBody>
          <a:bodyPr>
            <a:normAutofit/>
          </a:bodyPr>
          <a:lstStyle/>
          <a:p>
            <a:r>
              <a:rPr lang="tr-TR" dirty="0"/>
              <a:t>			         </a:t>
            </a:r>
            <a:r>
              <a:rPr lang="en-US" dirty="0"/>
              <a:t>presented by Ali Riza Sevgili</a:t>
            </a:r>
          </a:p>
        </p:txBody>
      </p:sp>
      <p:pic>
        <p:nvPicPr>
          <p:cNvPr id="5" name="Picture 4">
            <a:extLst>
              <a:ext uri="{FF2B5EF4-FFF2-40B4-BE49-F238E27FC236}">
                <a16:creationId xmlns:a16="http://schemas.microsoft.com/office/drawing/2014/main" id="{6C2A62FC-1007-0E30-055C-511C5163CD82}"/>
              </a:ext>
            </a:extLst>
          </p:cNvPr>
          <p:cNvPicPr>
            <a:picLocks noChangeAspect="1"/>
          </p:cNvPicPr>
          <p:nvPr/>
        </p:nvPicPr>
        <p:blipFill>
          <a:blip r:embed="rId4"/>
          <a:stretch>
            <a:fillRect/>
          </a:stretch>
        </p:blipFill>
        <p:spPr>
          <a:xfrm>
            <a:off x="0" y="2012359"/>
            <a:ext cx="4264024" cy="4845641"/>
          </a:xfrm>
          <a:prstGeom prst="rect">
            <a:avLst/>
          </a:prstGeom>
        </p:spPr>
      </p:pic>
      <p:pic>
        <p:nvPicPr>
          <p:cNvPr id="7" name="Audio 6">
            <a:hlinkClick r:id="" action="ppaction://media"/>
            <a:extLst>
              <a:ext uri="{FF2B5EF4-FFF2-40B4-BE49-F238E27FC236}">
                <a16:creationId xmlns:a16="http://schemas.microsoft.com/office/drawing/2014/main" id="{4D8E28BE-8802-8D8C-E6C8-57809137A38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801835050"/>
      </p:ext>
    </p:extLst>
  </p:cSld>
  <p:clrMapOvr>
    <a:masterClrMapping/>
  </p:clrMapOvr>
  <mc:AlternateContent xmlns:mc="http://schemas.openxmlformats.org/markup-compatibility/2006">
    <mc:Choice xmlns:p14="http://schemas.microsoft.com/office/powerpoint/2010/main" Requires="p14">
      <p:transition spd="med" p14:dur="700" advTm="4740">
        <p:fade/>
      </p:transition>
    </mc:Choice>
    <mc:Fallback>
      <p:transition spd="med" advTm="47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2"/>
                </a:solidFill>
              </a:rPr>
              <a:t>What is the Self Checkout System?</a:t>
            </a:r>
          </a:p>
        </p:txBody>
      </p:sp>
      <p:sp>
        <p:nvSpPr>
          <p:cNvPr id="6" name="Content Placeholder 5"/>
          <p:cNvSpPr>
            <a:spLocks noGrp="1"/>
          </p:cNvSpPr>
          <p:nvPr>
            <p:ph idx="1"/>
          </p:nvPr>
        </p:nvSpPr>
        <p:spPr/>
        <p:txBody>
          <a:bodyPr/>
          <a:lstStyle/>
          <a:p>
            <a:pPr>
              <a:buFont typeface="Wingdings" panose="05000000000000000000" pitchFamily="2" charset="2"/>
              <a:buChar char="Ø"/>
            </a:pPr>
            <a:r>
              <a:rPr lang="en-US" dirty="0">
                <a:solidFill>
                  <a:schemeClr val="accent1"/>
                </a:solidFill>
              </a:rPr>
              <a:t>Customers can scan, bag, and pay for their items without the help of a cashier or other store employees using the Self-Checkout System, an automated system used in supermarkets and retail establishments. </a:t>
            </a:r>
            <a:endParaRPr lang="tr-TR" dirty="0">
              <a:solidFill>
                <a:schemeClr val="accent1"/>
              </a:solidFill>
            </a:endParaRPr>
          </a:p>
          <a:p>
            <a:pPr>
              <a:buFont typeface="Wingdings" panose="05000000000000000000" pitchFamily="2" charset="2"/>
              <a:buChar char="Ø"/>
            </a:pPr>
            <a:r>
              <a:rPr lang="en-US" dirty="0">
                <a:solidFill>
                  <a:schemeClr val="accent1"/>
                </a:solidFill>
              </a:rPr>
              <a:t>Customers can complete their transactions independently using self-checkout kiosks or terminals rather than going through a traditional checkout queue with a cashier.</a:t>
            </a:r>
          </a:p>
        </p:txBody>
      </p:sp>
      <p:pic>
        <p:nvPicPr>
          <p:cNvPr id="3" name="Picture 2" descr="A person standing at a cash register&#10;&#10;Description automatically generated">
            <a:extLst>
              <a:ext uri="{FF2B5EF4-FFF2-40B4-BE49-F238E27FC236}">
                <a16:creationId xmlns:a16="http://schemas.microsoft.com/office/drawing/2014/main" id="{D9004349-2D5B-5FE3-2B13-234E937215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614" y="4648200"/>
            <a:ext cx="3311586" cy="2209800"/>
          </a:xfrm>
          <a:prstGeom prst="rect">
            <a:avLst/>
          </a:prstGeom>
        </p:spPr>
      </p:pic>
      <p:pic>
        <p:nvPicPr>
          <p:cNvPr id="7" name="Picture 6" descr="A purple and green circle with text&#10;&#10;Description automatically generated">
            <a:extLst>
              <a:ext uri="{FF2B5EF4-FFF2-40B4-BE49-F238E27FC236}">
                <a16:creationId xmlns:a16="http://schemas.microsoft.com/office/drawing/2014/main" id="{70BD8A37-4339-2E80-C831-D3D9D63390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098614"/>
            <a:ext cx="3351212" cy="1759386"/>
          </a:xfrm>
          <a:prstGeom prst="rect">
            <a:avLst/>
          </a:prstGeom>
        </p:spPr>
      </p:pic>
      <p:pic>
        <p:nvPicPr>
          <p:cNvPr id="22" name="Audio 21">
            <a:hlinkClick r:id="" action="ppaction://media"/>
            <a:extLst>
              <a:ext uri="{FF2B5EF4-FFF2-40B4-BE49-F238E27FC236}">
                <a16:creationId xmlns:a16="http://schemas.microsoft.com/office/drawing/2014/main" id="{9CC5915A-F2AD-5B3A-D810-BD225F6D699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969942" y="5715000"/>
            <a:ext cx="1676400" cy="1676400"/>
          </a:xfrm>
          <a:prstGeom prst="ellipse">
            <a:avLst/>
          </a:prstGeom>
        </p:spPr>
      </p:pic>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advTm="68752">
        <p:fade/>
      </p:transition>
    </mc:Choice>
    <mc:Fallback xmlns="">
      <p:transition spd="med" advTm="687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1"/>
                </a:solidFill>
              </a:rPr>
              <a:t>What </a:t>
            </a:r>
            <a:r>
              <a:rPr lang="tr-TR" dirty="0" err="1">
                <a:solidFill>
                  <a:schemeClr val="accent1"/>
                </a:solidFill>
              </a:rPr>
              <a:t>are</a:t>
            </a:r>
            <a:r>
              <a:rPr lang="en-US" dirty="0">
                <a:solidFill>
                  <a:schemeClr val="accent1"/>
                </a:solidFill>
              </a:rPr>
              <a:t> the advantages of </a:t>
            </a:r>
            <a:r>
              <a:rPr lang="tr-TR" dirty="0" err="1">
                <a:solidFill>
                  <a:schemeClr val="accent1"/>
                </a:solidFill>
              </a:rPr>
              <a:t>the</a:t>
            </a:r>
            <a:r>
              <a:rPr lang="tr-TR" dirty="0">
                <a:solidFill>
                  <a:schemeClr val="accent1"/>
                </a:solidFill>
              </a:rPr>
              <a:t> self-</a:t>
            </a:r>
            <a:r>
              <a:rPr lang="tr-TR" dirty="0" err="1">
                <a:solidFill>
                  <a:schemeClr val="accent1"/>
                </a:solidFill>
              </a:rPr>
              <a:t>checkout</a:t>
            </a:r>
            <a:r>
              <a:rPr lang="en-US" dirty="0">
                <a:solidFill>
                  <a:schemeClr val="accent1"/>
                </a:solidFill>
              </a:rPr>
              <a:t> system?</a:t>
            </a:r>
          </a:p>
        </p:txBody>
      </p:sp>
      <p:pic>
        <p:nvPicPr>
          <p:cNvPr id="11" name="Content Placeholder 10" descr="A group of people sitting on a table&#10;&#10;Description automatically generated">
            <a:extLst>
              <a:ext uri="{FF2B5EF4-FFF2-40B4-BE49-F238E27FC236}">
                <a16:creationId xmlns:a16="http://schemas.microsoft.com/office/drawing/2014/main" id="{B322BF85-4CB6-5867-460F-79E7C5A3FA3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4612" y="2514600"/>
            <a:ext cx="11353800" cy="3505200"/>
          </a:xfrm>
        </p:spPr>
      </p:pic>
      <p:pic>
        <p:nvPicPr>
          <p:cNvPr id="50" name="Audio 49">
            <a:hlinkClick r:id="" action="ppaction://media"/>
            <a:extLst>
              <a:ext uri="{FF2B5EF4-FFF2-40B4-BE49-F238E27FC236}">
                <a16:creationId xmlns:a16="http://schemas.microsoft.com/office/drawing/2014/main" id="{74965324-A009-121D-2B40-E2DABC5E6E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742612" y="5638800"/>
            <a:ext cx="1905000" cy="1905000"/>
          </a:xfrm>
          <a:prstGeom prst="ellipse">
            <a:avLst/>
          </a:prstGeom>
        </p:spPr>
      </p:pic>
    </p:spTree>
    <p:extLst>
      <p:ext uri="{BB962C8B-B14F-4D97-AF65-F5344CB8AC3E}">
        <p14:creationId xmlns:p14="http://schemas.microsoft.com/office/powerpoint/2010/main" val="424641335"/>
      </p:ext>
    </p:extLst>
  </p:cSld>
  <p:clrMapOvr>
    <a:masterClrMapping/>
  </p:clrMapOvr>
  <mc:AlternateContent xmlns:mc="http://schemas.openxmlformats.org/markup-compatibility/2006" xmlns:p14="http://schemas.microsoft.com/office/powerpoint/2010/main">
    <mc:Choice Requires="p14">
      <p:transition spd="med" p14:dur="700" advTm="3858">
        <p:fade/>
      </p:transition>
    </mc:Choice>
    <mc:Fallback xmlns="">
      <p:transition spd="med" advTm="38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5">
            <a:extLst>
              <a:ext uri="{FF2B5EF4-FFF2-40B4-BE49-F238E27FC236}">
                <a16:creationId xmlns:a16="http://schemas.microsoft.com/office/drawing/2014/main" id="{337CB78C-4B92-412B-AD4D-89F9F88EAB82}"/>
              </a:ext>
            </a:extLst>
          </p:cNvPr>
          <p:cNvGraphicFramePr>
            <a:graphicFrameLocks noGrp="1"/>
          </p:cNvGraphicFramePr>
          <p:nvPr>
            <p:ph idx="1"/>
            <p:extLst>
              <p:ext uri="{D42A27DB-BD31-4B8C-83A1-F6EECF244321}">
                <p14:modId xmlns:p14="http://schemas.microsoft.com/office/powerpoint/2010/main" val="4113855504"/>
              </p:ext>
            </p:extLst>
          </p:nvPr>
        </p:nvGraphicFramePr>
        <p:xfrm>
          <a:off x="1218883" y="1600200"/>
          <a:ext cx="9751060"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7" name="Audio 36">
            <a:hlinkClick r:id="" action="ppaction://media"/>
            <a:extLst>
              <a:ext uri="{FF2B5EF4-FFF2-40B4-BE49-F238E27FC236}">
                <a16:creationId xmlns:a16="http://schemas.microsoft.com/office/drawing/2014/main" id="{C1E66106-622B-7F48-9C23-8224DE9CCC3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980665089"/>
      </p:ext>
    </p:extLst>
  </p:cSld>
  <p:clrMapOvr>
    <a:masterClrMapping/>
  </p:clrMapOvr>
  <mc:AlternateContent xmlns:mc="http://schemas.openxmlformats.org/markup-compatibility/2006" xmlns:p14="http://schemas.microsoft.com/office/powerpoint/2010/main">
    <mc:Choice Requires="p14">
      <p:transition spd="med" p14:dur="700" advTm="156513">
        <p:fade/>
      </p:transition>
    </mc:Choice>
    <mc:Fallback xmlns="">
      <p:transition spd="med" advTm="1565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solidFill>
                  <a:schemeClr val="accent3"/>
                </a:solidFill>
              </a:rPr>
              <a:t> </a:t>
            </a:r>
            <a:r>
              <a:rPr lang="tr-TR" dirty="0" err="1">
                <a:solidFill>
                  <a:schemeClr val="accent3"/>
                </a:solidFill>
              </a:rPr>
              <a:t>The</a:t>
            </a:r>
            <a:r>
              <a:rPr lang="tr-TR" dirty="0">
                <a:solidFill>
                  <a:schemeClr val="accent3"/>
                </a:solidFill>
              </a:rPr>
              <a:t> </a:t>
            </a:r>
            <a:r>
              <a:rPr lang="tr-TR" dirty="0" err="1">
                <a:solidFill>
                  <a:schemeClr val="accent3"/>
                </a:solidFill>
              </a:rPr>
              <a:t>Different</a:t>
            </a:r>
            <a:r>
              <a:rPr lang="tr-TR" dirty="0">
                <a:solidFill>
                  <a:schemeClr val="accent3"/>
                </a:solidFill>
              </a:rPr>
              <a:t> </a:t>
            </a:r>
            <a:r>
              <a:rPr lang="tr-TR" dirty="0" err="1">
                <a:solidFill>
                  <a:schemeClr val="accent3"/>
                </a:solidFill>
              </a:rPr>
              <a:t>Type</a:t>
            </a:r>
            <a:r>
              <a:rPr lang="tr-TR" dirty="0">
                <a:solidFill>
                  <a:schemeClr val="accent3"/>
                </a:solidFill>
              </a:rPr>
              <a:t> of </a:t>
            </a:r>
            <a:r>
              <a:rPr lang="tr-TR" dirty="0" err="1">
                <a:solidFill>
                  <a:schemeClr val="accent3"/>
                </a:solidFill>
              </a:rPr>
              <a:t>Products</a:t>
            </a:r>
            <a:r>
              <a:rPr lang="tr-TR" dirty="0">
                <a:solidFill>
                  <a:schemeClr val="accent3"/>
                </a:solidFill>
              </a:rPr>
              <a:t> </a:t>
            </a:r>
            <a:r>
              <a:rPr lang="tr-TR" dirty="0" err="1">
                <a:solidFill>
                  <a:schemeClr val="accent3"/>
                </a:solidFill>
              </a:rPr>
              <a:t>In</a:t>
            </a:r>
            <a:r>
              <a:rPr lang="tr-TR" dirty="0">
                <a:solidFill>
                  <a:schemeClr val="accent3"/>
                </a:solidFill>
              </a:rPr>
              <a:t> </a:t>
            </a:r>
            <a:r>
              <a:rPr lang="tr-TR" dirty="0" err="1">
                <a:solidFill>
                  <a:schemeClr val="accent3"/>
                </a:solidFill>
              </a:rPr>
              <a:t>Store</a:t>
            </a:r>
            <a:endParaRPr lang="en-US" dirty="0">
              <a:solidFill>
                <a:schemeClr val="accent3"/>
              </a:solidFill>
            </a:endParaRPr>
          </a:p>
        </p:txBody>
      </p:sp>
      <p:sp>
        <p:nvSpPr>
          <p:cNvPr id="10" name="Rectangle: Rounded Corners 9">
            <a:extLst>
              <a:ext uri="{FF2B5EF4-FFF2-40B4-BE49-F238E27FC236}">
                <a16:creationId xmlns:a16="http://schemas.microsoft.com/office/drawing/2014/main" id="{7B4E9147-90C6-06BB-FB31-6B4A5BEB9A1A}"/>
              </a:ext>
            </a:extLst>
          </p:cNvPr>
          <p:cNvSpPr/>
          <p:nvPr/>
        </p:nvSpPr>
        <p:spPr>
          <a:xfrm>
            <a:off x="227012" y="1895669"/>
            <a:ext cx="7483184" cy="15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tr-TR" sz="1800" dirty="0" err="1"/>
              <a:t>Perishable</a:t>
            </a:r>
            <a:r>
              <a:rPr lang="tr-TR" sz="1800" dirty="0"/>
              <a:t>: </a:t>
            </a:r>
            <a:r>
              <a:rPr lang="en-US" sz="1800" dirty="0"/>
              <a:t>These are items that can go bad or spoil relatively quickly if not stored properly. Examples include fresh fruits, vegetables, dairy products like milk and cheese, and meats. They need to be kept </a:t>
            </a:r>
            <a:r>
              <a:rPr lang="en-US" sz="1800" dirty="0" err="1"/>
              <a:t>i</a:t>
            </a:r>
            <a:r>
              <a:rPr lang="tr-TR" sz="1800" dirty="0"/>
              <a:t>n </a:t>
            </a:r>
            <a:r>
              <a:rPr lang="en-US" sz="1800" dirty="0"/>
              <a:t>cool environments like refrigerators to stay fresh</a:t>
            </a:r>
            <a:r>
              <a:rPr lang="tr-TR" sz="1800" dirty="0"/>
              <a:t>.</a:t>
            </a:r>
            <a:endParaRPr lang="en-US" sz="3200" dirty="0"/>
          </a:p>
        </p:txBody>
      </p:sp>
      <p:sp>
        <p:nvSpPr>
          <p:cNvPr id="11" name="Rectangle: Rounded Corners 10">
            <a:extLst>
              <a:ext uri="{FF2B5EF4-FFF2-40B4-BE49-F238E27FC236}">
                <a16:creationId xmlns:a16="http://schemas.microsoft.com/office/drawing/2014/main" id="{33C865DF-CD4E-E455-DD77-5710EE85030E}"/>
              </a:ext>
            </a:extLst>
          </p:cNvPr>
          <p:cNvSpPr/>
          <p:nvPr/>
        </p:nvSpPr>
        <p:spPr>
          <a:xfrm>
            <a:off x="227012" y="3693056"/>
            <a:ext cx="7483183" cy="15240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tr-TR" sz="1800" dirty="0" err="1"/>
              <a:t>Non-Perishable</a:t>
            </a:r>
            <a:r>
              <a:rPr lang="tr-TR" sz="1800" dirty="0"/>
              <a:t>: </a:t>
            </a:r>
            <a:r>
              <a:rPr lang="en-US" sz="1800" dirty="0"/>
              <a:t>These are things that don't spoil easily and have a lengthy shelf life. Examples include beverages in bottles, dried commodities like pasta and rice, and canned foods. They can be kept for </a:t>
            </a:r>
            <a:r>
              <a:rPr lang="tr-TR" sz="1800" dirty="0"/>
              <a:t>a </a:t>
            </a:r>
            <a:r>
              <a:rPr lang="tr-TR" sz="1800" dirty="0" err="1"/>
              <a:t>very</a:t>
            </a:r>
            <a:r>
              <a:rPr lang="tr-TR" sz="1800" dirty="0"/>
              <a:t> </a:t>
            </a:r>
            <a:r>
              <a:rPr lang="en-US" sz="1800" dirty="0"/>
              <a:t>long period at room temperature without becoming bad.</a:t>
            </a:r>
            <a:endParaRPr lang="en-US" sz="3200" dirty="0"/>
          </a:p>
        </p:txBody>
      </p:sp>
      <p:pic>
        <p:nvPicPr>
          <p:cNvPr id="13" name="Picture 12" descr="A black and white image of food icons&#10;&#10;Description automatically generated">
            <a:extLst>
              <a:ext uri="{FF2B5EF4-FFF2-40B4-BE49-F238E27FC236}">
                <a16:creationId xmlns:a16="http://schemas.microsoft.com/office/drawing/2014/main" id="{64F4149C-7309-D195-78B3-EADD027270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1905000"/>
            <a:ext cx="3657600" cy="1767840"/>
          </a:xfrm>
          <a:prstGeom prst="rect">
            <a:avLst/>
          </a:prstGeom>
        </p:spPr>
      </p:pic>
      <p:pic>
        <p:nvPicPr>
          <p:cNvPr id="15" name="Picture 14" descr="A collection of black and white icons&#10;&#10;Description automatically generated">
            <a:extLst>
              <a:ext uri="{FF2B5EF4-FFF2-40B4-BE49-F238E27FC236}">
                <a16:creationId xmlns:a16="http://schemas.microsoft.com/office/drawing/2014/main" id="{A6424F39-3158-ABD6-1E2F-55119D98F0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7956" y="3657289"/>
            <a:ext cx="3260512" cy="1524000"/>
          </a:xfrm>
          <a:prstGeom prst="rect">
            <a:avLst/>
          </a:prstGeom>
        </p:spPr>
      </p:pic>
      <p:pic>
        <p:nvPicPr>
          <p:cNvPr id="18" name="Audio 17">
            <a:hlinkClick r:id="" action="ppaction://media"/>
            <a:extLst>
              <a:ext uri="{FF2B5EF4-FFF2-40B4-BE49-F238E27FC236}">
                <a16:creationId xmlns:a16="http://schemas.microsoft.com/office/drawing/2014/main" id="{1D9FEBDD-59FD-AB02-C106-EDA05C03ADD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490618232"/>
      </p:ext>
    </p:extLst>
  </p:cSld>
  <p:clrMapOvr>
    <a:masterClrMapping/>
  </p:clrMapOvr>
  <mc:AlternateContent xmlns:mc="http://schemas.openxmlformats.org/markup-compatibility/2006" xmlns:p14="http://schemas.microsoft.com/office/powerpoint/2010/main">
    <mc:Choice Requires="p14">
      <p:transition spd="med" p14:dur="700" advTm="44209">
        <p:fade/>
      </p:transition>
    </mc:Choice>
    <mc:Fallback xmlns="">
      <p:transition spd="med" advTm="442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52400"/>
            <a:ext cx="9751060" cy="1295400"/>
          </a:xfrm>
        </p:spPr>
        <p:txBody>
          <a:bodyPr anchor="b">
            <a:normAutofit/>
          </a:bodyPr>
          <a:lstStyle/>
          <a:p>
            <a:pPr marL="571500" indent="-571500" algn="ctr">
              <a:buFont typeface="Wingdings" panose="05000000000000000000" pitchFamily="2" charset="2"/>
              <a:buChar char="ü"/>
            </a:pPr>
            <a:r>
              <a:rPr lang="tr-TR" dirty="0">
                <a:solidFill>
                  <a:schemeClr val="accent1"/>
                </a:solidFill>
              </a:rPr>
              <a:t>THIS IS A GREAT SOLUTION </a:t>
            </a:r>
            <a:endParaRPr lang="en-US" dirty="0">
              <a:solidFill>
                <a:schemeClr val="accent1"/>
              </a:solidFill>
            </a:endParaRPr>
          </a:p>
        </p:txBody>
      </p:sp>
      <p:pic>
        <p:nvPicPr>
          <p:cNvPr id="16" name="Picture 15" descr="A yellow puzzle piece completing a black puzzle">
            <a:extLst>
              <a:ext uri="{FF2B5EF4-FFF2-40B4-BE49-F238E27FC236}">
                <a16:creationId xmlns:a16="http://schemas.microsoft.com/office/drawing/2014/main" id="{12D6E7FE-E761-0041-FDA6-443365F41DD3}"/>
              </a:ext>
            </a:extLst>
          </p:cNvPr>
          <p:cNvPicPr>
            <a:picLocks noChangeAspect="1"/>
          </p:cNvPicPr>
          <p:nvPr/>
        </p:nvPicPr>
        <p:blipFill rotWithShape="1">
          <a:blip r:embed="rId4"/>
          <a:srcRect r="11025" b="2"/>
          <a:stretch/>
        </p:blipFill>
        <p:spPr>
          <a:xfrm>
            <a:off x="6932612" y="1981200"/>
            <a:ext cx="5078678" cy="3810000"/>
          </a:xfrm>
          <a:prstGeom prst="rect">
            <a:avLst/>
          </a:prstGeom>
          <a:noFill/>
        </p:spPr>
      </p:pic>
      <p:sp>
        <p:nvSpPr>
          <p:cNvPr id="21" name="Text Placeholder 3">
            <a:extLst>
              <a:ext uri="{FF2B5EF4-FFF2-40B4-BE49-F238E27FC236}">
                <a16:creationId xmlns:a16="http://schemas.microsoft.com/office/drawing/2014/main" id="{D5A831D8-EA16-A184-D78C-844AB47516CF}"/>
              </a:ext>
            </a:extLst>
          </p:cNvPr>
          <p:cNvSpPr>
            <a:spLocks noGrp="1"/>
          </p:cNvSpPr>
          <p:nvPr>
            <p:ph type="body" sz="half" idx="2"/>
          </p:nvPr>
        </p:nvSpPr>
        <p:spPr>
          <a:xfrm>
            <a:off x="1218883" y="1600202"/>
            <a:ext cx="3453500" cy="4571999"/>
          </a:xfrm>
        </p:spPr>
        <p:txBody>
          <a:bodyPr>
            <a:normAutofit fontScale="77500" lnSpcReduction="20000"/>
          </a:bodyPr>
          <a:lstStyle/>
          <a:p>
            <a:pPr marL="457200" indent="-457200">
              <a:buFont typeface="Wingdings" panose="05000000000000000000" pitchFamily="2" charset="2"/>
              <a:buChar char="v"/>
            </a:pPr>
            <a:r>
              <a:rPr lang="en-US" dirty="0"/>
              <a:t>First and foremost, we set out to clearly and completely clarify and explain the issue at hand.</a:t>
            </a:r>
            <a:endParaRPr lang="tr-TR" dirty="0"/>
          </a:p>
          <a:p>
            <a:pPr marL="457200" indent="-457200">
              <a:buFont typeface="Wingdings" panose="05000000000000000000" pitchFamily="2" charset="2"/>
              <a:buChar char="v"/>
            </a:pPr>
            <a:r>
              <a:rPr lang="en-US" dirty="0"/>
              <a:t>We described the functionality of the self-checkout system for the two categories of merchandise (perishable and non-perishable).</a:t>
            </a:r>
            <a:endParaRPr lang="tr-TR" dirty="0"/>
          </a:p>
          <a:p>
            <a:pPr marL="457200" indent="-457200">
              <a:buFont typeface="Wingdings" panose="05000000000000000000" pitchFamily="2" charset="2"/>
              <a:buChar char="v"/>
            </a:pPr>
            <a:r>
              <a:rPr lang="en-US" dirty="0"/>
              <a:t>Also noted are several advantages of self-checkout.</a:t>
            </a:r>
          </a:p>
        </p:txBody>
      </p:sp>
      <p:pic>
        <p:nvPicPr>
          <p:cNvPr id="6" name="Audio 5">
            <a:hlinkClick r:id="" action="ppaction://media"/>
            <a:extLst>
              <a:ext uri="{FF2B5EF4-FFF2-40B4-BE49-F238E27FC236}">
                <a16:creationId xmlns:a16="http://schemas.microsoft.com/office/drawing/2014/main" id="{A9297FAD-0F03-D5D3-97F3-F02A4126FC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891628767"/>
      </p:ext>
    </p:extLst>
  </p:cSld>
  <p:clrMapOvr>
    <a:masterClrMapping/>
  </p:clrMapOvr>
  <mc:AlternateContent xmlns:mc="http://schemas.openxmlformats.org/markup-compatibility/2006" xmlns:p14="http://schemas.microsoft.com/office/powerpoint/2010/main">
    <mc:Choice Requires="p14">
      <p:transition spd="med" p14:dur="700" advTm="22479">
        <p:fade/>
      </p:transition>
    </mc:Choice>
    <mc:Fallback xmlns="">
      <p:transition spd="med" advTm="224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324" y="362396"/>
            <a:ext cx="9141619" cy="1676400"/>
          </a:xfrm>
        </p:spPr>
        <p:txBody>
          <a:bodyPr anchor="b">
            <a:normAutofit/>
          </a:bodyPr>
          <a:lstStyle/>
          <a:p>
            <a:pPr algn="ctr"/>
            <a:r>
              <a:rPr lang="tr-TR" dirty="0">
                <a:solidFill>
                  <a:schemeClr val="accent2"/>
                </a:solidFill>
              </a:rPr>
              <a:t>THANK YOU !</a:t>
            </a:r>
            <a:endParaRPr lang="en-US" dirty="0">
              <a:solidFill>
                <a:schemeClr val="accent2"/>
              </a:solidFill>
            </a:endParaRPr>
          </a:p>
        </p:txBody>
      </p:sp>
      <p:pic>
        <p:nvPicPr>
          <p:cNvPr id="12" name="Audio 11">
            <a:hlinkClick r:id="" action="ppaction://media"/>
            <a:extLst>
              <a:ext uri="{FF2B5EF4-FFF2-40B4-BE49-F238E27FC236}">
                <a16:creationId xmlns:a16="http://schemas.microsoft.com/office/drawing/2014/main" id="{FA6B8AD4-11DA-CE23-0155-5B4D60700A9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833839151"/>
      </p:ext>
    </p:extLst>
  </p:cSld>
  <p:clrMapOvr>
    <a:masterClrMapping/>
  </p:clrMapOvr>
  <mc:AlternateContent xmlns:mc="http://schemas.openxmlformats.org/markup-compatibility/2006" xmlns:p14="http://schemas.microsoft.com/office/powerpoint/2010/main">
    <mc:Choice Requires="p14">
      <p:transition spd="med" p14:dur="700" advTm="3336">
        <p:fade/>
      </p:transition>
    </mc:Choice>
    <mc:Fallback xmlns="">
      <p:transition spd="med" advTm="33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308942AA-0721-4324-BC2C-A3CB43F24E71}">
  <ds:schemaRefs>
    <ds:schemaRef ds:uri="http://schemas.microsoft.com/sharepoint/v3/contenttype/forms"/>
  </ds:schemaRefs>
</ds:datastoreItem>
</file>

<file path=customXml/itemProps2.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700CCB-20BA-4760-AB9F-AC3B63ED32E0}">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Fresh food presentation (widescreen)</Template>
  <TotalTime>112</TotalTime>
  <Words>387</Words>
  <Application>Microsoft Office PowerPoint</Application>
  <PresentationFormat>Custom</PresentationFormat>
  <Paragraphs>18</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Constantia</vt:lpstr>
      <vt:lpstr>Wingdings</vt:lpstr>
      <vt:lpstr>Cooking 16x9</vt:lpstr>
      <vt:lpstr>Scan, bag, and go – self-checkout made easy.</vt:lpstr>
      <vt:lpstr>What is the Self Checkout System?</vt:lpstr>
      <vt:lpstr>What are the advantages of the self-checkout system?</vt:lpstr>
      <vt:lpstr>PowerPoint Presentation</vt:lpstr>
      <vt:lpstr> The Different Type of Products In Store</vt:lpstr>
      <vt:lpstr>THIS IS A GREAT SOLUTION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Scan, bag, and go – self-checkout made easy.</dc:title>
  <dc:creator>Ali Riza Sevgili</dc:creator>
  <cp:lastModifiedBy>Ali Riza Sevgili</cp:lastModifiedBy>
  <cp:revision>3</cp:revision>
  <dcterms:created xsi:type="dcterms:W3CDTF">2023-07-23T17:12:13Z</dcterms:created>
  <dcterms:modified xsi:type="dcterms:W3CDTF">2023-07-23T19:09:37Z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